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2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128016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30352" y="411480"/>
            <a:ext cx="2743200" cy="53035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4000" b="1">
                <a:solidFill>
                  <a:srgbClr val="006B70"/>
                </a:solidFill>
                <a:latin typeface="Aptos"/>
              </a:rPr>
              <a:t>Cortex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024128"/>
            <a:ext cx="6583680" cy="38404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500" b="1">
                <a:solidFill>
                  <a:srgbClr val="1E232A"/>
                </a:solidFill>
                <a:latin typeface="Aptos"/>
              </a:rPr>
              <a:t>A Bidirectionally Aligned Embodied Agent Framework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1444752"/>
            <a:ext cx="5486400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100" b="0">
                <a:solidFill>
                  <a:srgbClr val="1E232A"/>
                </a:solidFill>
                <a:latin typeface="Aptos"/>
              </a:rPr>
              <a:t>for Long-Horizon Manipulation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928" y="1901952"/>
            <a:ext cx="320040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00" b="0">
                <a:solidFill>
                  <a:srgbClr val="5C6978"/>
                </a:solidFill>
                <a:latin typeface="Aptos"/>
              </a:rPr>
              <a:t>Technical talk deck | 20-25 min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4920" y="658368"/>
            <a:ext cx="6537960" cy="45262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eas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920" y="1183500"/>
            <a:ext cx="6537960" cy="347601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6928" y="5285232"/>
            <a:ext cx="4434840" cy="6583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04672" y="5468112"/>
            <a:ext cx="868680" cy="15544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1">
                <a:solidFill>
                  <a:srgbClr val="006B70"/>
                </a:solidFill>
                <a:latin typeface="Aptos"/>
              </a:rPr>
              <a:t>Main thesis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4208" y="5358384"/>
            <a:ext cx="2971800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20" b="0">
                <a:solidFill>
                  <a:srgbClr val="1E232A"/>
                </a:solidFill>
                <a:latin typeface="Aptos"/>
              </a:rPr>
              <a:t>Long-horizon manipulation needs an interface that is both planner-legible and executor-actionable.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928" y="6291072"/>
            <a:ext cx="2194560" cy="1463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CoRL 2026 submission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INTERFACE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 dirty="0">
                <a:solidFill>
                  <a:srgbClr val="1E232A"/>
                </a:solidFill>
                <a:latin typeface="Microsoft YaHei"/>
              </a:rPr>
              <a:t>Subtask plus semantic memory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The interface factorizes long-horizon control into immediate executable objectives and a compact task-state record.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04672" y="1417320"/>
            <a:ext cx="3063240" cy="34747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51560" y="1719072"/>
            <a:ext cx="141732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06B70"/>
                </a:solidFill>
                <a:latin typeface="Aptos"/>
              </a:rPr>
              <a:t>Subtask s_t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0704" y="2331720"/>
            <a:ext cx="685800" cy="1463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1">
                <a:solidFill>
                  <a:srgbClr val="5C6978"/>
                </a:solidFill>
                <a:latin typeface="Aptos"/>
              </a:rPr>
              <a:t>Example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0704" y="2606040"/>
            <a:ext cx="2331720" cy="7498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1E232A"/>
                </a:solidFill>
                <a:latin typeface="Aptos"/>
              </a:rPr>
              <a:t>[Pick] the beaker from the table
[Unscrew] the cap of the water bottle
[Pour] water into the beaker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0704" y="3794760"/>
            <a:ext cx="457200" cy="1463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1">
                <a:solidFill>
                  <a:srgbClr val="5C6978"/>
                </a:solidFill>
                <a:latin typeface="Aptos"/>
              </a:rPr>
              <a:t>Role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0704" y="4050791"/>
            <a:ext cx="2331720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1E232A"/>
                </a:solidFill>
                <a:latin typeface="Aptos"/>
              </a:rPr>
              <a:t>Give System-1 a short, current, physically executable objective.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90288" y="1417320"/>
            <a:ext cx="3063240" cy="34747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846320" y="1719072"/>
            <a:ext cx="160020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D89C00"/>
                </a:solidFill>
                <a:latin typeface="Aptos"/>
              </a:rPr>
              <a:t>Memory M^(t)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46320" y="2331720"/>
            <a:ext cx="731520" cy="1463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1">
                <a:solidFill>
                  <a:srgbClr val="5C6978"/>
                </a:solidFill>
                <a:latin typeface="Aptos"/>
              </a:rPr>
              <a:t>Definition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6320" y="2606040"/>
            <a:ext cx="2331720" cy="56692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1E232A"/>
                </a:solidFill>
                <a:latin typeface="Aptos"/>
              </a:rPr>
              <a:t>M^(t) = M^(0) + completed milestones
Only task-relevant progress is retained.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6320" y="3794760"/>
            <a:ext cx="457200" cy="1463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1">
                <a:solidFill>
                  <a:srgbClr val="5C6978"/>
                </a:solidFill>
                <a:latin typeface="Aptos"/>
              </a:rPr>
              <a:t>Role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6320" y="4050791"/>
            <a:ext cx="2331720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1E232A"/>
                </a:solidFill>
                <a:latin typeface="Aptos"/>
              </a:rPr>
              <a:t>Prevent visual state confusion across repeated or similar subtasks.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75904" y="1417320"/>
            <a:ext cx="2880360" cy="34747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622792" y="1719072"/>
            <a:ext cx="141732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375F9B"/>
                </a:solidFill>
                <a:latin typeface="Aptos"/>
              </a:rPr>
              <a:t>Factorization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22792" y="2359152"/>
            <a:ext cx="91440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1E232A"/>
                </a:solidFill>
                <a:latin typeface="Aptos"/>
              </a:rPr>
              <a:t>System-2: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2792" y="2651760"/>
            <a:ext cx="214884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Aptos"/>
              </a:rPr>
              <a:t>pi_2(s_t, M^(t) | o_t, I, M^(t-1))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22792" y="3273552"/>
            <a:ext cx="91440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1E232A"/>
                </a:solidFill>
                <a:latin typeface="Aptos"/>
              </a:rPr>
              <a:t>System-1: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22792" y="3566160"/>
            <a:ext cx="214884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Aptos"/>
              </a:rPr>
              <a:t>pi_1(a_t | o_t, s_t)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subtask is the immediate contract; the memory is the temporal contract.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EXECUTABLE SPACE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Canonical skill primitives and strict templates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Cortex restricts System-2 generation to commands that can be normalized for System-1 execution.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298448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667512" y="1353312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Pick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65960" y="1298448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993391" y="1353312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740" b="0">
                <a:solidFill>
                  <a:srgbClr val="1E232A"/>
                </a:solidFill>
                <a:latin typeface="Aptos"/>
              </a:rPr>
              <a:t>PickAndPlace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291839" y="1298448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3319271" y="1353312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Place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7720" y="1298448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645152" y="1353312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Remove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43600" y="1298448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971032" y="1353312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Press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69480" y="1298448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296912" y="1353312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Push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595359" y="1298448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622791" y="1353312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Pull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921240" y="1298448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948672" y="1353312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Navigate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40080" y="1691639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67512" y="1746504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Fold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965960" y="1691639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1993391" y="1746504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Wipe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291839" y="1691639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3319271" y="1746504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Close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617720" y="1691639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4645152" y="1746504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Open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943600" y="1691639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TextBox 31"/>
          <p:cNvSpPr txBox="1"/>
          <p:nvPr/>
        </p:nvSpPr>
        <p:spPr>
          <a:xfrm>
            <a:off x="5971032" y="1746504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Pour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269480" y="1691639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4" name="TextBox 33"/>
          <p:cNvSpPr txBox="1"/>
          <p:nvPr/>
        </p:nvSpPr>
        <p:spPr>
          <a:xfrm>
            <a:off x="7296912" y="1746504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Cut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8595359" y="1691639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8622791" y="1746504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Rotate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9921240" y="1691639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8" name="TextBox 37"/>
          <p:cNvSpPr txBox="1"/>
          <p:nvPr/>
        </p:nvSpPr>
        <p:spPr>
          <a:xfrm>
            <a:off x="9948672" y="1746504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Handover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40080" y="2084831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TextBox 39"/>
          <p:cNvSpPr txBox="1"/>
          <p:nvPr/>
        </p:nvSpPr>
        <p:spPr>
          <a:xfrm>
            <a:off x="667512" y="2139696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Sweep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965960" y="2084831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1993391" y="2139696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Stack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3291839" y="2084831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3319271" y="2139696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Unstack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4617720" y="2084831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6" name="TextBox 45"/>
          <p:cNvSpPr txBox="1"/>
          <p:nvPr/>
        </p:nvSpPr>
        <p:spPr>
          <a:xfrm>
            <a:off x="4645152" y="2139696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Screw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5943600" y="2084831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8" name="TextBox 47"/>
          <p:cNvSpPr txBox="1"/>
          <p:nvPr/>
        </p:nvSpPr>
        <p:spPr>
          <a:xfrm>
            <a:off x="5971032" y="2139696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Unscrew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7269480" y="2084831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7296912" y="2139696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Scan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595359" y="2084831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TextBox 51"/>
          <p:cNvSpPr txBox="1"/>
          <p:nvPr/>
        </p:nvSpPr>
        <p:spPr>
          <a:xfrm>
            <a:off x="8622791" y="2139696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Aim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9921240" y="2084831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4" name="TextBox 53"/>
          <p:cNvSpPr txBox="1"/>
          <p:nvPr/>
        </p:nvSpPr>
        <p:spPr>
          <a:xfrm>
            <a:off x="9948672" y="2139696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Clamp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40080" y="2478024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667512" y="2532888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Rinse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1965960" y="2478024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1993391" y="2532888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Spread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3291839" y="2478024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0" name="TextBox 59"/>
          <p:cNvSpPr txBox="1"/>
          <p:nvPr/>
        </p:nvSpPr>
        <p:spPr>
          <a:xfrm>
            <a:off x="3319271" y="2532888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Release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617720" y="2478024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2" name="TextBox 61"/>
          <p:cNvSpPr txBox="1"/>
          <p:nvPr/>
        </p:nvSpPr>
        <p:spPr>
          <a:xfrm>
            <a:off x="4645152" y="2532888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Retreat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5943600" y="2478024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4" name="TextBox 63"/>
          <p:cNvSpPr txBox="1"/>
          <p:nvPr/>
        </p:nvSpPr>
        <p:spPr>
          <a:xfrm>
            <a:off x="5971032" y="2532888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740" b="0">
                <a:solidFill>
                  <a:srgbClr val="1E232A"/>
                </a:solidFill>
                <a:latin typeface="Aptos"/>
              </a:rPr>
              <a:t>AdjustPosture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7269480" y="2478024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TextBox 65"/>
          <p:cNvSpPr txBox="1"/>
          <p:nvPr/>
        </p:nvSpPr>
        <p:spPr>
          <a:xfrm>
            <a:off x="7296912" y="2532888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Tie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8595359" y="2478024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8" name="TextBox 67"/>
          <p:cNvSpPr txBox="1"/>
          <p:nvPr/>
        </p:nvSpPr>
        <p:spPr>
          <a:xfrm>
            <a:off x="8622791" y="2532888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Strike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9921240" y="2478024"/>
            <a:ext cx="1152144" cy="2560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TextBox 69"/>
          <p:cNvSpPr txBox="1"/>
          <p:nvPr/>
        </p:nvSpPr>
        <p:spPr>
          <a:xfrm>
            <a:off x="9948672" y="2532888"/>
            <a:ext cx="1097280" cy="10972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819" b="0">
                <a:solidFill>
                  <a:srgbClr val="1E232A"/>
                </a:solidFill>
                <a:latin typeface="Aptos"/>
              </a:rPr>
              <a:t>Stir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731520" y="3246120"/>
            <a:ext cx="3154680" cy="15087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TextBox 71"/>
          <p:cNvSpPr txBox="1"/>
          <p:nvPr/>
        </p:nvSpPr>
        <p:spPr>
          <a:xfrm>
            <a:off x="960120" y="3493008"/>
            <a:ext cx="1188720" cy="1828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1">
                <a:solidFill>
                  <a:srgbClr val="006B70"/>
                </a:solidFill>
                <a:latin typeface="Aptos"/>
              </a:rPr>
              <a:t>Executability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960120" y="3913632"/>
            <a:ext cx="2514600" cy="4114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00" b="0">
                <a:solidFill>
                  <a:srgbClr val="1E232A"/>
                </a:solidFill>
                <a:latin typeface="Aptos"/>
              </a:rPr>
              <a:t>A generated command must map to a known skill and a known executor instruction family.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526280" y="3246120"/>
            <a:ext cx="3154680" cy="15087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5" name="TextBox 74"/>
          <p:cNvSpPr txBox="1"/>
          <p:nvPr/>
        </p:nvSpPr>
        <p:spPr>
          <a:xfrm>
            <a:off x="4754880" y="3493008"/>
            <a:ext cx="1097280" cy="1828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1">
                <a:solidFill>
                  <a:srgbClr val="D89C00"/>
                </a:solidFill>
                <a:latin typeface="Aptos"/>
              </a:rPr>
              <a:t>Tractability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754880" y="3913632"/>
            <a:ext cx="2514600" cy="4114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00" b="0">
                <a:solidFill>
                  <a:srgbClr val="1E232A"/>
                </a:solidFill>
                <a:latin typeface="Aptos"/>
              </a:rPr>
              <a:t>The command should include object attributes, spatial relations, counts, and reachability-aware routing.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8321040" y="3246120"/>
            <a:ext cx="2788920" cy="15087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8" name="TextBox 77"/>
          <p:cNvSpPr txBox="1"/>
          <p:nvPr/>
        </p:nvSpPr>
        <p:spPr>
          <a:xfrm>
            <a:off x="8549640" y="3493008"/>
            <a:ext cx="1005840" cy="1828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1">
                <a:solidFill>
                  <a:srgbClr val="375F9B"/>
                </a:solidFill>
                <a:latin typeface="Aptos"/>
              </a:rPr>
              <a:t>Deployment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549640" y="3913632"/>
            <a:ext cx="2176272" cy="4114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00" b="0">
                <a:solidFill>
                  <a:srgbClr val="1E232A"/>
                </a:solidFill>
                <a:latin typeface="Aptos"/>
              </a:rPr>
              <a:t>The harness maps open surface forms to standardized System-1 labels.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1" name="TextBox 80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A constrained skill vocabulary reduces hallucination and makes planning outputs operationally testable.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METADATA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 dirty="0">
                <a:solidFill>
                  <a:srgbClr val="1E232A"/>
                </a:solidFill>
                <a:latin typeface="Microsoft YaHei"/>
              </a:rPr>
              <a:t>Data engine for alignment supervision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The same metadata supports System-2 planning, System-2 transition verification, and System-1 subtask-conditioned execution.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6928" y="1234440"/>
            <a:ext cx="7360920" cy="43159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datase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670297"/>
            <a:ext cx="7360920" cy="344425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275320" y="1298448"/>
            <a:ext cx="2880360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485632" y="1444751"/>
            <a:ext cx="896112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900" b="1">
                <a:solidFill>
                  <a:srgbClr val="006B70"/>
                </a:solidFill>
                <a:latin typeface="Aptos"/>
              </a:rPr>
              <a:t>4k+ 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26880" y="1417319"/>
            <a:ext cx="1572768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long-horizon open-source and real-world videos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275320" y="2258568"/>
            <a:ext cx="2880360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8485632" y="2404872"/>
            <a:ext cx="896112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900" b="1">
                <a:solidFill>
                  <a:srgbClr val="006B70"/>
                </a:solidFill>
                <a:latin typeface="Aptos"/>
              </a:rPr>
              <a:t>30 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26880" y="2377439"/>
            <a:ext cx="1572768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simulation data generated with structural priors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75320" y="3218688"/>
            <a:ext cx="2880360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485632" y="3364992"/>
            <a:ext cx="896112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900" b="1">
                <a:solidFill>
                  <a:srgbClr val="006B70"/>
                </a:solidFill>
                <a:latin typeface="Aptos"/>
              </a:rPr>
              <a:t>32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26880" y="3337560"/>
            <a:ext cx="1572768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canonical skill primitives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275320" y="4178808"/>
            <a:ext cx="2880360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8485632" y="4325112"/>
            <a:ext cx="896112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900" b="1">
                <a:solidFill>
                  <a:srgbClr val="006B70"/>
                </a:solidFill>
                <a:latin typeface="Aptos"/>
              </a:rPr>
              <a:t>&gt;7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26880" y="4297680"/>
            <a:ext cx="1572768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average subtasks per long-horizon episode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275320" y="5257800"/>
            <a:ext cx="2880360" cy="53035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8503920" y="5358384"/>
            <a:ext cx="237744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40" b="0">
                <a:solidFill>
                  <a:srgbClr val="1E232A"/>
                </a:solidFill>
                <a:latin typeface="Aptos"/>
              </a:rPr>
              <a:t>Two sources: automated annotation of heterogeneous demonstrations + procedural simulation synthesis.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Cortex treats data construction as the main mechanism for making the interface real.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ANNOTATION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Automatic subtask boundary inference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Raw trajectories are converted into monotone subtask segments without dense manual frame-level labels.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1188720"/>
            <a:ext cx="6583680" cy="43891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appendix_subtask_anno_pipeline_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532253"/>
            <a:ext cx="6583680" cy="370205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479792" y="1335024"/>
            <a:ext cx="3675887" cy="7498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699248" y="1481328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006B70"/>
                </a:solidFill>
                <a:latin typeface="Aptos"/>
              </a:rPr>
              <a:t>Input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23960" y="1426464"/>
            <a:ext cx="20574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70" b="0">
                <a:solidFill>
                  <a:srgbClr val="1E232A"/>
                </a:solidFill>
                <a:latin typeface="Aptos"/>
              </a:rPr>
              <a:t>Raw trajectory tau = {(o_t, a_t, I_t)} and ordered task-level subtask schema 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79792" y="2322576"/>
            <a:ext cx="3675887" cy="7498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699248" y="2468880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006B70"/>
                </a:solidFill>
                <a:latin typeface="Aptos"/>
              </a:rPr>
              <a:t>Features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23960" y="2414016"/>
            <a:ext cx="20574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70" b="0">
                <a:solidFill>
                  <a:srgbClr val="1E232A"/>
                </a:solidFill>
                <a:latin typeface="Aptos"/>
              </a:rPr>
              <a:t>Fuse state-action changes with visual appearance and short-term visual motion.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79792" y="3310128"/>
            <a:ext cx="3675887" cy="7498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699248" y="3456432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006B70"/>
                </a:solidFill>
                <a:latin typeface="Aptos"/>
              </a:rPr>
              <a:t>Dynamic programming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23960" y="3401568"/>
            <a:ext cx="20574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70" b="0">
                <a:solidFill>
                  <a:srgbClr val="1E232A"/>
                </a:solidFill>
                <a:latin typeface="Aptos"/>
              </a:rPr>
              <a:t>Infer monotone boundaries by minimizing compatibility cost, duration prior, and boundary-motion penalty.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79792" y="4297680"/>
            <a:ext cx="3675887" cy="7498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699248" y="4443984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006B70"/>
                </a:solidFill>
                <a:latin typeface="Aptos"/>
              </a:rPr>
              <a:t>Output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23960" y="4389120"/>
            <a:ext cx="20574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70" b="0">
                <a:solidFill>
                  <a:srgbClr val="1E232A"/>
                </a:solidFill>
                <a:latin typeface="Aptos"/>
              </a:rPr>
              <a:t>Segment spans, normalized action text, canonical skill labels, transition frames.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Boundary metadata is the bridge between task-level language and frame-level executable supervision.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PROCEDURAL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Simulation generation injects tractability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Simulation lets Cortex annotate object attributes, spatial relations, counts, and reachability-aware subtask routes.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3232" y="1417320"/>
            <a:ext cx="3063240" cy="34015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0120" y="1719072"/>
            <a:ext cx="150876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Object grounding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" y="2240280"/>
            <a:ext cx="2377440" cy="7498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Simulator assets provide category, color, pose, and spatial relations. This disambiguates target objects under clutter.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35424" y="1417320"/>
            <a:ext cx="3063240" cy="34015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4782312" y="1719072"/>
            <a:ext cx="169164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D89C00"/>
                </a:solidFill>
                <a:latin typeface="Aptos"/>
              </a:rPr>
              <a:t>Interaction counts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2312" y="2240280"/>
            <a:ext cx="2377440" cy="7498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Rule-based counters supervise repeated operations such as pressing buttons, moving multiple objects, or pouring in ordered stages.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357616" y="1417320"/>
            <a:ext cx="2880360" cy="34015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604504" y="1719072"/>
            <a:ext cx="123444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375F9B"/>
                </a:solidFill>
                <a:latin typeface="Aptos"/>
              </a:rPr>
              <a:t>Reachability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04504" y="2240280"/>
            <a:ext cx="2240280" cy="7498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Robot embodiment constraints determine optimal routes and when intermediate steps such as handover are needed.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43000" y="5285232"/>
            <a:ext cx="9509760" cy="5029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1417320" y="5440680"/>
            <a:ext cx="109728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880" b="1">
                <a:solidFill>
                  <a:srgbClr val="5C6978"/>
                </a:solidFill>
                <a:latin typeface="Aptos"/>
              </a:rPr>
              <a:t>Design principle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4600" y="5340096"/>
            <a:ext cx="69494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50" b="0">
                <a:solidFill>
                  <a:srgbClr val="1E232A"/>
                </a:solidFill>
                <a:latin typeface="Aptos"/>
              </a:rPr>
              <a:t>Generate not only semantically valid plans, but physically favorable subtask routes.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Tractability is injected before training, not patched after planning fails.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Event-balanced sampling resolves temporal ambiguity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Training must teach the orchestrator when to hold the current subtask and when to advance memory.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15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960" y="1783080"/>
            <a:ext cx="3657600" cy="201168"/>
          </a:xfrm>
          <a:prstGeom prst="rect">
            <a:avLst/>
          </a:prstGeom>
          <a:solidFill>
            <a:srgbClr val="D6E8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480560" y="1783080"/>
            <a:ext cx="749808" cy="201168"/>
          </a:xfrm>
          <a:prstGeom prst="rect">
            <a:avLst/>
          </a:prstGeom>
          <a:solidFill>
            <a:srgbClr val="F9DF9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5230368" y="1783080"/>
            <a:ext cx="1417320" cy="201168"/>
          </a:xfrm>
          <a:prstGeom prst="rect">
            <a:avLst/>
          </a:prstGeom>
          <a:solidFill>
            <a:srgbClr val="D6E8E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645920" y="2084831"/>
            <a:ext cx="201168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006B70"/>
                </a:solidFill>
                <a:latin typeface="Aptos"/>
              </a:rPr>
              <a:t>Intra-task execution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9080" y="1444752"/>
            <a:ext cx="1664208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00" b="0">
                <a:solidFill>
                  <a:srgbClr val="D89C00"/>
                </a:solidFill>
                <a:latin typeface="Aptos"/>
              </a:rPr>
              <a:t>Boundary transition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9808" y="2816352"/>
            <a:ext cx="3063240" cy="12070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987552" y="3054096"/>
            <a:ext cx="150876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00" b="1">
                <a:solidFill>
                  <a:srgbClr val="006B70"/>
                </a:solidFill>
                <a:latin typeface="Aptos"/>
              </a:rPr>
              <a:t>Semantic patience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7552" y="3429000"/>
            <a:ext cx="2395728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1E232A"/>
                </a:solidFill>
                <a:latin typeface="Aptos"/>
              </a:rPr>
              <a:t>If s_k is still ongoing, predict the same subtask and keep memory unchanged.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160520" y="2816352"/>
            <a:ext cx="3063240" cy="120700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4407408" y="3054096"/>
            <a:ext cx="16916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00" b="1">
                <a:solidFill>
                  <a:srgbClr val="D89C00"/>
                </a:solidFill>
                <a:latin typeface="Aptos"/>
              </a:rPr>
              <a:t>Logical advancement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07408" y="3429000"/>
            <a:ext cx="2395728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1E232A"/>
                </a:solidFill>
                <a:latin typeface="Aptos"/>
              </a:rPr>
              <a:t>At verified boundaries, update M and generate s_{k+1}.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35240" y="1298448"/>
            <a:ext cx="3520440" cy="30175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9" name="Picture 18" descr="chart_event_abl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0" y="1873757"/>
            <a:ext cx="3520440" cy="186690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754112" y="4645152"/>
            <a:ext cx="3200400" cy="585216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973568" y="4754880"/>
            <a:ext cx="2761488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Galaxea ablation: event-balanced achieves 8.18 avg total with fewer samples than intra-task-dominant training.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model learns a state machine: do not update memory without evidence; do not keep executing after completion.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TRAINING RECIPE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System-2 and System-1 are trained around the same interface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The VLM learns structured planning outputs; the VLA learns subtask-conditioned action generation.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9808" y="1417320"/>
            <a:ext cx="4800600" cy="40690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24128" y="1719072"/>
            <a:ext cx="283464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System-2 cognitive orchestrator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51560" y="2148840"/>
            <a:ext cx="4096512" cy="2423160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Backbone: Qwen3-VL-8B-Instruct.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Full-parameter finetuning: vision encoder, projector, and language backbone unfrozen.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Training scale: about 14.2M effective multimodal samples.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Output format: JSON with current_skill, current_subtask, active_language_memory.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Instruction mixture: coarse goals, detailed procedures, explicit subtask lists.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144768" y="1417320"/>
            <a:ext cx="4800600" cy="40690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419088" y="1719072"/>
            <a:ext cx="233172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D89C00"/>
                </a:solidFill>
                <a:latin typeface="Aptos"/>
              </a:rPr>
              <a:t>System-1 reactive executor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6520" y="2148840"/>
            <a:ext cx="4096512" cy="2103120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Simulation executor: pi0.5-style VLA finetuned on subtask-conditioned trajectories.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Real-world executor: MEM-style VLA with a short visual/state memory window.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Input command is localized: e.g., 'pick up the glass beaker', not the full 14-step instruction.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90">
                <a:solidFill>
                  <a:srgbClr val="1E232A"/>
                </a:solidFill>
                <a:latin typeface="Microsoft YaHei"/>
              </a:defRPr>
            </a:pPr>
            <a:r>
              <a:t>This suppresses irrelevant future steps and reduces phase ambiguity.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planner and executor are not trained independently in spirit; their language boundary is standardized.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INFERENCE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Asynchronous deployment and harness engineering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Cortex runs low-frequency reasoning and high-frequency control without forcing either loop to block.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" y="1207008"/>
            <a:ext cx="5074920" cy="42519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prompt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2908926"/>
            <a:ext cx="5074920" cy="84812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989320" y="1389888"/>
            <a:ext cx="4956048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236208" y="1554480"/>
            <a:ext cx="141732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60" b="1">
                <a:solidFill>
                  <a:srgbClr val="006B70"/>
                </a:solidFill>
                <a:latin typeface="Aptos"/>
              </a:rPr>
              <a:t>2 Hz System-2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07808" y="1481328"/>
            <a:ext cx="2962656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Read observations and active memory; output current skill, subtask, and updated memory.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989320" y="2359152"/>
            <a:ext cx="4956048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236208" y="2523744"/>
            <a:ext cx="141732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60" b="1">
                <a:solidFill>
                  <a:srgbClr val="006B70"/>
                </a:solidFill>
                <a:latin typeface="Aptos"/>
              </a:rPr>
              <a:t>Harness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07808" y="2450592"/>
            <a:ext cx="2962656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Normalize commands, enforce skill constraints, filter abnormal transitions, and hold commands.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989320" y="3328416"/>
            <a:ext cx="4956048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236208" y="3493008"/>
            <a:ext cx="141732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60" b="1">
                <a:solidFill>
                  <a:srgbClr val="006B70"/>
                </a:solidFill>
                <a:latin typeface="Aptos"/>
              </a:rPr>
              <a:t>10 Hz System-1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7808" y="3419856"/>
            <a:ext cx="2962656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Execute the accepted subtask with continuous motor control.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989320" y="4297680"/>
            <a:ext cx="4956048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236208" y="4462272"/>
            <a:ext cx="141732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60" b="1">
                <a:solidFill>
                  <a:srgbClr val="D89C00"/>
                </a:solidFill>
                <a:latin typeface="Aptos"/>
              </a:rPr>
              <a:t>Timeout recovery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07808" y="4389120"/>
            <a:ext cx="2962656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If visual evidence is stale, apply a small reset/corrective motion to refresh observations.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harness is the practical layer that turns open-ended VLM generation into stable robot commands.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Three questions, three levels of evidence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The experiments are aligned with the design claims rather than only reporting aggregate benchmark numbers.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3232" y="1444752"/>
            <a:ext cx="3154680" cy="40690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9264" y="1737360"/>
            <a:ext cx="502920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200" b="1">
                <a:solidFill>
                  <a:srgbClr val="006B70"/>
                </a:solidFill>
                <a:latin typeface="Aptos"/>
              </a:rPr>
              <a:t>Q1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4480" y="1792224"/>
            <a:ext cx="205740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20" b="1">
                <a:solidFill>
                  <a:srgbClr val="1E232A"/>
                </a:solidFill>
                <a:latin typeface="Aptos"/>
              </a:rPr>
              <a:t>Open-loop VLM planning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7552" y="2468880"/>
            <a:ext cx="2468880" cy="7132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60" b="0">
                <a:solidFill>
                  <a:srgbClr val="1E232A"/>
                </a:solidFill>
                <a:latin typeface="Aptos"/>
              </a:rPr>
              <a:t>Does the orchestrator produce grounded subtasks and stable memory?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7552" y="4315968"/>
            <a:ext cx="2468880" cy="47548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20" b="0">
                <a:solidFill>
                  <a:srgbClr val="5C6978"/>
                </a:solidFill>
                <a:latin typeface="Aptos"/>
              </a:rPr>
              <a:t>LLM-as-a-Judge: spatial grounding, long-horizon consistency, counting.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16552" y="1444752"/>
            <a:ext cx="3154680" cy="40690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672584" y="1737360"/>
            <a:ext cx="502920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200" b="1">
                <a:solidFill>
                  <a:srgbClr val="D89C00"/>
                </a:solidFill>
                <a:latin typeface="Aptos"/>
              </a:rPr>
              <a:t>Q2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1792224"/>
            <a:ext cx="205740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20" b="1">
                <a:solidFill>
                  <a:srgbClr val="1E232A"/>
                </a:solidFill>
                <a:latin typeface="Aptos"/>
              </a:rPr>
              <a:t>Closed-loop simulation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0872" y="2468880"/>
            <a:ext cx="2468880" cy="7132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60" b="0">
                <a:solidFill>
                  <a:srgbClr val="1E232A"/>
                </a:solidFill>
                <a:latin typeface="Aptos"/>
              </a:rPr>
              <a:t>Does the dual system improve long-horizon task success from raw global instructions?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0872" y="4315968"/>
            <a:ext cx="2468880" cy="47548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20" b="0">
                <a:solidFill>
                  <a:srgbClr val="5C6978"/>
                </a:solidFill>
                <a:latin typeface="Aptos"/>
              </a:rPr>
              <a:t>LIBERO-Long, RoboTwin 2.0, RMBench.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119871" y="1444752"/>
            <a:ext cx="3154680" cy="40690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8375903" y="1737360"/>
            <a:ext cx="502920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200" b="1">
                <a:solidFill>
                  <a:srgbClr val="375F9B"/>
                </a:solidFill>
                <a:latin typeface="Aptos"/>
              </a:rPr>
              <a:t>Q3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61119" y="1792224"/>
            <a:ext cx="205740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20" b="1">
                <a:solidFill>
                  <a:srgbClr val="1E232A"/>
                </a:solidFill>
                <a:latin typeface="Aptos"/>
              </a:rPr>
              <a:t>Real-world deployment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94192" y="2468880"/>
            <a:ext cx="2468880" cy="7132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60" b="0">
                <a:solidFill>
                  <a:srgbClr val="1E232A"/>
                </a:solidFill>
                <a:latin typeface="Aptos"/>
              </a:rPr>
              <a:t>Does the asynchronous loop transfer to complex physical procedures?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94192" y="4315968"/>
            <a:ext cx="2468880" cy="47548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20" b="0">
                <a:solidFill>
                  <a:srgbClr val="5C6978"/>
                </a:solidFill>
                <a:latin typeface="Aptos"/>
              </a:rPr>
              <a:t>ARX ACONE chemistry, beaker washing, kitchen tasks.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strongest evidence is triangulation: better planner outputs, better closed-loop success, and real physical recovery.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Q1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Open-loop System-2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Cortex full harness outperforms generalist VLM baselines in both teacher-forced and self-forced settings.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19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368" y="1234440"/>
            <a:ext cx="6080760" cy="37033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chart_vlm_ev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1713460"/>
            <a:ext cx="6080760" cy="274527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150608" y="1371600"/>
            <a:ext cx="3886200" cy="84124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388352" y="1536192"/>
            <a:ext cx="118872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006B70"/>
                </a:solidFill>
                <a:latin typeface="Aptos"/>
              </a:rPr>
              <a:t>Step-level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85632" y="1463040"/>
            <a:ext cx="2304288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Teacher-forced memory isolates per-step generation. Cortex full harness: 8.318 / 10.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150608" y="2587752"/>
            <a:ext cx="3886200" cy="84124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388352" y="2752344"/>
            <a:ext cx="118872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D89C00"/>
                </a:solidFill>
                <a:latin typeface="Aptos"/>
              </a:rPr>
              <a:t>Episode-level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85632" y="2679192"/>
            <a:ext cx="2304288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Autoregressive memory stresses compounding semantic drift. Cortex full harness: 7.810 / 10.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150608" y="3803904"/>
            <a:ext cx="3886200" cy="84124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388352" y="3968496"/>
            <a:ext cx="118872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1">
                <a:solidFill>
                  <a:srgbClr val="375F9B"/>
                </a:solidFill>
                <a:latin typeface="Aptos"/>
              </a:rPr>
              <a:t>Component trend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85632" y="3895344"/>
            <a:ext cx="2304288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Adding interface information and harness constraints gives consistent gains.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VLM is evaluated as a robot state machine, not as a free-form captioner.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ROADMAP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Talk structure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The story moves from the field-level bottleneck to Cortex's interface, data engine, training, inference, and evidence.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02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21792" y="1572768"/>
            <a:ext cx="2395728" cy="3346704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786384" y="1810512"/>
            <a:ext cx="384048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400" b="1">
                <a:solidFill>
                  <a:srgbClr val="006B70"/>
                </a:solidFill>
                <a:latin typeface="Apto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1872" y="1856231"/>
            <a:ext cx="141732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1">
                <a:solidFill>
                  <a:srgbClr val="006B70"/>
                </a:solidFill>
                <a:latin typeface="Aptos"/>
              </a:rPr>
              <a:t>Motivation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824" y="2487168"/>
            <a:ext cx="1874519" cy="10515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80" b="1">
                <a:solidFill>
                  <a:srgbClr val="1E232A"/>
                </a:solidFill>
                <a:latin typeface="Aptos"/>
              </a:rPr>
              <a:t>Why long-horizon manipulation breaks reactive VLA assumptions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6112" y="4361688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50" b="0">
                <a:solidFill>
                  <a:srgbClr val="5C6978"/>
                </a:solidFill>
                <a:latin typeface="Aptos"/>
              </a:rPr>
              <a:t>0-4 min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438144" y="1572768"/>
            <a:ext cx="2395728" cy="3346704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602736" y="1810512"/>
            <a:ext cx="384048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400" b="1">
                <a:solidFill>
                  <a:srgbClr val="375F9B"/>
                </a:solidFill>
                <a:latin typeface="Aptos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8224" y="1856231"/>
            <a:ext cx="141732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1">
                <a:solidFill>
                  <a:srgbClr val="375F9B"/>
                </a:solidFill>
                <a:latin typeface="Aptos"/>
              </a:rPr>
              <a:t>External context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94176" y="2487168"/>
            <a:ext cx="1874519" cy="10515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80" b="1">
                <a:solidFill>
                  <a:srgbClr val="1E232A"/>
                </a:solidFill>
                <a:latin typeface="Aptos"/>
              </a:rPr>
              <a:t>VLA scaling, skill planners, and memory agents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12464" y="4361688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50" b="0">
                <a:solidFill>
                  <a:srgbClr val="5C6978"/>
                </a:solidFill>
                <a:latin typeface="Aptos"/>
              </a:rPr>
              <a:t>4-8 min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254496" y="1572768"/>
            <a:ext cx="2395728" cy="3346704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419088" y="1810512"/>
            <a:ext cx="384048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400" b="1">
                <a:solidFill>
                  <a:srgbClr val="D89C00"/>
                </a:solidFill>
                <a:latin typeface="Aptos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94576" y="1856231"/>
            <a:ext cx="141732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1">
                <a:solidFill>
                  <a:srgbClr val="D89C00"/>
                </a:solidFill>
                <a:latin typeface="Aptos"/>
              </a:rPr>
              <a:t>Cortex method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10528" y="2487168"/>
            <a:ext cx="1874519" cy="10515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80" b="1">
                <a:solidFill>
                  <a:srgbClr val="1E232A"/>
                </a:solidFill>
                <a:latin typeface="Aptos"/>
              </a:rPr>
              <a:t>Interface, metadata, training, inference harness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8816" y="4361688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50" b="0">
                <a:solidFill>
                  <a:srgbClr val="5C6978"/>
                </a:solidFill>
                <a:latin typeface="Aptos"/>
              </a:rPr>
              <a:t>8-16 min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070848" y="1572768"/>
            <a:ext cx="2395728" cy="3346704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9235440" y="1810512"/>
            <a:ext cx="384048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400" b="1">
                <a:solidFill>
                  <a:srgbClr val="3E8456"/>
                </a:solidFill>
                <a:latin typeface="Aptos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10928" y="1856231"/>
            <a:ext cx="141732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1">
                <a:solidFill>
                  <a:srgbClr val="3E8456"/>
                </a:solidFill>
                <a:latin typeface="Aptos"/>
              </a:rPr>
              <a:t>Evidence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326880" y="2487168"/>
            <a:ext cx="1874519" cy="10515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80" b="1">
                <a:solidFill>
                  <a:srgbClr val="1E232A"/>
                </a:solidFill>
                <a:latin typeface="Aptos"/>
              </a:rPr>
              <a:t>Open-loop VLM, simulation, real-world robots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45168" y="4361688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50" b="0">
                <a:solidFill>
                  <a:srgbClr val="5C6978"/>
                </a:solidFill>
                <a:latin typeface="Aptos"/>
              </a:rPr>
              <a:t>16-23 min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A best-paper-level narrative should make the failure mode, design principle, and empirical evidence mutually reinforce each other.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Q2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Closed-loop simulation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All closed-loop rollouts are conditioned on raw high-level global instructions rather than ground-truth subtasks.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20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6928" y="1234440"/>
            <a:ext cx="5074920" cy="31089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chart_sim_summ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795510"/>
            <a:ext cx="5074920" cy="198681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897880" y="1234440"/>
            <a:ext cx="5303520" cy="31089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exp_robotw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023" y="1234440"/>
            <a:ext cx="4521232" cy="310896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49808" y="4645152"/>
            <a:ext cx="2971800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950976" y="4828032"/>
            <a:ext cx="105156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006B70"/>
                </a:solidFill>
                <a:latin typeface="Aptos"/>
              </a:rPr>
              <a:t>LIBERO-Long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65960" y="4727448"/>
            <a:ext cx="1463040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95.5% success; +3.1 over pi0.5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51376" y="4645152"/>
            <a:ext cx="2971800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352544" y="4828032"/>
            <a:ext cx="105156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D89C00"/>
                </a:solidFill>
                <a:latin typeface="Aptos"/>
              </a:rPr>
              <a:t>RoboTwin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7528" y="4727448"/>
            <a:ext cx="1463040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86.8% overall; 88.0% long-horizon split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52944" y="4645152"/>
            <a:ext cx="2971800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754112" y="4828032"/>
            <a:ext cx="105156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50" b="1">
                <a:solidFill>
                  <a:srgbClr val="375F9B"/>
                </a:solidFill>
                <a:latin typeface="Aptos"/>
              </a:rPr>
              <a:t>RMBench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9096" y="4727448"/>
            <a:ext cx="1463040" cy="29260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80" b="0">
                <a:solidFill>
                  <a:srgbClr val="1E232A"/>
                </a:solidFill>
                <a:latin typeface="Aptos"/>
              </a:rPr>
              <a:t>Strong gains on memory-dependent manipulation tasks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benefit is largest where task progress, repeated actions, and object disambiguation matter.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MECHANISM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Why Cortex improves closed-loop performance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Simulation gains are interpretable through semantic and temporal ambiguity reduction.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21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85800" y="1371600"/>
            <a:ext cx="5074920" cy="42519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0120" y="1664208"/>
            <a:ext cx="205740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Semantic ambiguity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2148840"/>
            <a:ext cx="4160520" cy="2468880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marL="342900" indent="-171450">
              <a:lnSpc>
                <a:spcPct val="105000"/>
              </a:lnSpc>
              <a:spcAft>
                <a:spcPts val="800"/>
              </a:spcAft>
              <a:defRPr sz="1260">
                <a:solidFill>
                  <a:srgbClr val="1E232A"/>
                </a:solidFill>
                <a:latin typeface="Microsoft YaHei"/>
              </a:defRPr>
            </a:pPr>
            <a:r>
              <a:t>Fine-grained attributes reduce distractor confusion.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60">
                <a:solidFill>
                  <a:srgbClr val="1E232A"/>
                </a:solidFill>
                <a:latin typeface="Microsoft YaHei"/>
              </a:defRPr>
            </a:pPr>
            <a:r>
              <a:t>Spatial grounding supports arm choice and bimanual coordination.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60">
                <a:solidFill>
                  <a:srgbClr val="1E232A"/>
                </a:solidFill>
                <a:latin typeface="Microsoft YaHei"/>
              </a:defRPr>
            </a:pPr>
            <a:r>
              <a:t>Reachability-aware routing inserts intermediate handover subtasks when needed.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60">
                <a:solidFill>
                  <a:srgbClr val="1E232A"/>
                </a:solidFill>
                <a:latin typeface="Microsoft YaHei"/>
              </a:defRPr>
            </a:pPr>
            <a:r>
              <a:t>Examples reported in the paper: place_object_basket 79% -&gt; 85%; handover routing 91% -&gt; 98%.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263640" y="1371600"/>
            <a:ext cx="5074920" cy="42519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6537960" y="1664208"/>
            <a:ext cx="205740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D89C00"/>
                </a:solidFill>
                <a:latin typeface="Aptos"/>
              </a:rPr>
              <a:t>Temporal ambiguity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3680" y="2148840"/>
            <a:ext cx="4160520" cy="2331720"/>
          </a:xfrm>
          <a:prstGeom prst="rect">
            <a:avLst/>
          </a:prstGeom>
          <a:noFill/>
        </p:spPr>
        <p:txBody>
          <a:bodyPr wrap="square" lIns="18288" tIns="18288" rIns="18288" bIns="18288">
            <a:spAutoFit/>
          </a:bodyPr>
          <a:lstStyle/>
          <a:p>
            <a:pPr marL="342900" indent="-171450">
              <a:lnSpc>
                <a:spcPct val="105000"/>
              </a:lnSpc>
              <a:spcAft>
                <a:spcPts val="800"/>
              </a:spcAft>
              <a:defRPr sz="1260">
                <a:solidFill>
                  <a:srgbClr val="1E232A"/>
                </a:solidFill>
                <a:latin typeface="Microsoft YaHei"/>
              </a:defRPr>
            </a:pPr>
            <a:r>
              <a:t>Event-balanced supervision densifies decision points near transitions.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60">
                <a:solidFill>
                  <a:srgbClr val="1E232A"/>
                </a:solidFill>
                <a:latin typeface="Microsoft YaHei"/>
              </a:defRPr>
            </a:pPr>
            <a:r>
              <a:t>The planner streams the same subtask while execution is ongoing.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60">
                <a:solidFill>
                  <a:srgbClr val="1E232A"/>
                </a:solidFill>
                <a:latin typeface="Microsoft YaHei"/>
              </a:defRPr>
            </a:pPr>
            <a:r>
              <a:t>Memory updates only after visual evidence supports completion.</a:t>
            </a:r>
          </a:p>
          <a:p>
            <a:pPr marL="342900" indent="-171450">
              <a:lnSpc>
                <a:spcPct val="105000"/>
              </a:lnSpc>
              <a:spcAft>
                <a:spcPts val="800"/>
              </a:spcAft>
              <a:defRPr sz="1260">
                <a:solidFill>
                  <a:srgbClr val="1E232A"/>
                </a:solidFill>
                <a:latin typeface="Microsoft YaHei"/>
              </a:defRPr>
            </a:pPr>
            <a:r>
              <a:t>Repeated tasks such as press_button require count/state tracking rather than image-only inference.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Cortex's improvements are explainable because the interface exposes the failure modes.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Q3 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Real-world zero-shot deployment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Cortex turns a short-horizon executor into a long-horizon agent on ARX ACONE.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22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6928" y="1234440"/>
            <a:ext cx="5989320" cy="43434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real_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599644"/>
            <a:ext cx="5989320" cy="361299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903720" y="1371600"/>
            <a:ext cx="4343400" cy="283464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168896" y="1609344"/>
            <a:ext cx="1463040" cy="15544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0">
                <a:solidFill>
                  <a:srgbClr val="5C6978"/>
                </a:solidFill>
                <a:latin typeface="Aptos"/>
              </a:rPr>
              <a:t>20 trials average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0608" y="1993392"/>
            <a:ext cx="150876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1">
                <a:solidFill>
                  <a:srgbClr val="006B70"/>
                </a:solidFill>
                <a:latin typeface="Aptos"/>
              </a:rPr>
              <a:t>Method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9368" y="1993392"/>
            <a:ext cx="114300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1">
                <a:solidFill>
                  <a:srgbClr val="006B70"/>
                </a:solidFill>
                <a:latin typeface="Aptos"/>
              </a:rPr>
              <a:t>Chemical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02368" y="1993392"/>
            <a:ext cx="114300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1">
                <a:solidFill>
                  <a:srgbClr val="006B70"/>
                </a:solidFill>
                <a:latin typeface="Aptos"/>
              </a:rPr>
              <a:t>Washing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50608" y="2377440"/>
            <a:ext cx="150876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980" b="0">
                <a:solidFill>
                  <a:srgbClr val="1E232A"/>
                </a:solidFill>
                <a:latin typeface="Aptos"/>
              </a:rPr>
              <a:t>pi0.5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59368" y="2377440"/>
            <a:ext cx="11430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0">
                <a:solidFill>
                  <a:srgbClr val="1E232A"/>
                </a:solidFill>
                <a:latin typeface="Aptos"/>
              </a:rPr>
              <a:t>0% SR
2.5/14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02368" y="2377440"/>
            <a:ext cx="11430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0">
                <a:solidFill>
                  <a:srgbClr val="1E232A"/>
                </a:solidFill>
                <a:latin typeface="Aptos"/>
              </a:rPr>
              <a:t>0% SR
3.7/14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50608" y="2816352"/>
            <a:ext cx="150876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980" b="0">
                <a:solidFill>
                  <a:srgbClr val="1E232A"/>
                </a:solidFill>
                <a:latin typeface="Aptos"/>
              </a:rPr>
              <a:t>pi_mem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59368" y="2816352"/>
            <a:ext cx="11430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0">
                <a:solidFill>
                  <a:srgbClr val="1E232A"/>
                </a:solidFill>
                <a:latin typeface="Aptos"/>
              </a:rPr>
              <a:t>0% SR
4.1/14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02368" y="2816352"/>
            <a:ext cx="11430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0">
                <a:solidFill>
                  <a:srgbClr val="1E232A"/>
                </a:solidFill>
                <a:latin typeface="Aptos"/>
              </a:rPr>
              <a:t>0% SR
6.5/14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0608" y="3255264"/>
            <a:ext cx="150876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980" b="1">
                <a:solidFill>
                  <a:srgbClr val="006B70"/>
                </a:solidFill>
                <a:latin typeface="Aptos"/>
              </a:rPr>
              <a:t>Cortex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59368" y="3255264"/>
            <a:ext cx="11430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1">
                <a:solidFill>
                  <a:srgbClr val="006B70"/>
                </a:solidFill>
                <a:latin typeface="Aptos"/>
              </a:rPr>
              <a:t>65% SR
11.0/14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802368" y="3255264"/>
            <a:ext cx="11430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1">
                <a:solidFill>
                  <a:srgbClr val="006B70"/>
                </a:solidFill>
                <a:latin typeface="Aptos"/>
              </a:rPr>
              <a:t>55% SR
10.5/14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0608" y="3694176"/>
            <a:ext cx="150876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980" b="0">
                <a:solidFill>
                  <a:srgbClr val="1E232A"/>
                </a:solidFill>
                <a:latin typeface="Aptos"/>
              </a:rPr>
              <a:t>Human+pi_mem_sub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59368" y="3694176"/>
            <a:ext cx="11430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0">
                <a:solidFill>
                  <a:srgbClr val="1E232A"/>
                </a:solidFill>
                <a:latin typeface="Aptos"/>
              </a:rPr>
              <a:t>75% SR
12.2/14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02368" y="3694176"/>
            <a:ext cx="114300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050" b="0">
                <a:solidFill>
                  <a:srgbClr val="1E232A"/>
                </a:solidFill>
                <a:latin typeface="Aptos"/>
              </a:rPr>
              <a:t>70% SR
11.6/14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903720" y="4526280"/>
            <a:ext cx="4343400" cy="8686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7159752" y="4736592"/>
            <a:ext cx="96012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20" b="1">
                <a:solidFill>
                  <a:srgbClr val="006B70"/>
                </a:solidFill>
                <a:latin typeface="Aptos"/>
              </a:rPr>
              <a:t>Interpretation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01583" y="4626864"/>
            <a:ext cx="2788920" cy="3657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End-to-end policies cannot infer global progress from raw instructions alone; Cortex dispatches verified local commands.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TextBox 29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real-world result demonstrates compositional long-horizon execution rather than simply better local control.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RECOVERY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Closed-loop physical error recovery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Cortex avoids blindly advancing when local execution fails or visual confirmation is delayed.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23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6928" y="1234440"/>
            <a:ext cx="5349240" cy="3977639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retry2_d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2526209"/>
            <a:ext cx="5349240" cy="13941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17920" y="1417320"/>
            <a:ext cx="4800600" cy="93268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BC40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73952" y="1636776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00" b="1">
                <a:solidFill>
                  <a:srgbClr val="BC4040"/>
                </a:solidFill>
                <a:latin typeface="Aptos"/>
              </a:rPr>
              <a:t>Failure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35240" y="1527048"/>
            <a:ext cx="2944368" cy="34747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Stopper grasp rotates/slips under contact; the visual evidence does not support completion.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17920" y="2715768"/>
            <a:ext cx="4800600" cy="93268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473952" y="2935224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00" b="1">
                <a:solidFill>
                  <a:srgbClr val="006B70"/>
                </a:solidFill>
                <a:latin typeface="Aptos"/>
              </a:rPr>
              <a:t>Planner behavior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5240" y="2825496"/>
            <a:ext cx="2944368" cy="34747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System-2 preserves the current subtask and memory instead of switching to the next procedure step.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7920" y="4014215"/>
            <a:ext cx="4800600" cy="93268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73952" y="4233672"/>
            <a:ext cx="1234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00" b="1">
                <a:solidFill>
                  <a:srgbClr val="D89C00"/>
                </a:solidFill>
                <a:latin typeface="Aptos"/>
              </a:rPr>
              <a:t>Harness behavior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5240" y="4123944"/>
            <a:ext cx="2944368" cy="34747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Command holding and timeout-driven reset motions refresh observations without forcing task progress.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same generative System-2 output handles planning, verification, and retry decisions.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LIMITATIONS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Where the framework still needs stronger grounding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Cortex is a scalable step toward long-horizon autonomy, but it exposes clear next problems.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24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9808" y="1417320"/>
            <a:ext cx="3291840" cy="33375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1005840" y="1673352"/>
            <a:ext cx="123444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006B70"/>
                </a:solidFill>
                <a:latin typeface="Aptos"/>
              </a:rPr>
              <a:t>Text memory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2212848"/>
            <a:ext cx="2606040" cy="56692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Compressed language memory can drop pixel-level geometry and object-instance correspondence.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3493008"/>
            <a:ext cx="2606040" cy="38404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20" b="0">
                <a:solidFill>
                  <a:srgbClr val="5C6978"/>
                </a:solidFill>
                <a:latin typeface="Aptos"/>
              </a:rPr>
              <a:t>Future: visual memory retrieval and pixel-level grounding.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62272" y="1417320"/>
            <a:ext cx="3291840" cy="33375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18304" y="1673352"/>
            <a:ext cx="169164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D89C00"/>
                </a:solidFill>
                <a:latin typeface="Aptos"/>
              </a:rPr>
              <a:t>High-frequency 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8304" y="2212848"/>
            <a:ext cx="2606040" cy="56692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Vision-only transition evidence can miss micro-state changes in contact-rich or highly dynamic tasks.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8304" y="3493008"/>
            <a:ext cx="2606040" cy="38404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20" b="0">
                <a:solidFill>
                  <a:srgbClr val="5C6978"/>
                </a:solidFill>
                <a:latin typeface="Aptos"/>
              </a:rPr>
              <a:t>Future: unify proprioceptive tokens with visual state tracking.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83879" y="1417320"/>
            <a:ext cx="3063240" cy="33375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439912" y="1673352"/>
            <a:ext cx="160020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1">
                <a:solidFill>
                  <a:srgbClr val="375F9B"/>
                </a:solidFill>
                <a:latin typeface="Aptos"/>
              </a:rPr>
              <a:t>Command mapping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9912" y="2212848"/>
            <a:ext cx="2331720" cy="56692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Rule-based matching is conservative but fragile for rare synonyms and complex compositional relations.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9912" y="3493008"/>
            <a:ext cx="2331720" cy="38404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20" b="0">
                <a:solidFill>
                  <a:srgbClr val="5C6978"/>
                </a:solidFill>
                <a:latin typeface="Aptos"/>
              </a:rPr>
              <a:t>Future: learned semantic command matcher with uncertainty.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next frontier is richer state grounding, not abandoning the interface idea.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CLOSING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Takeaways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The broader message is about designing the boundary between reasoning and control.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25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9808" y="1463040"/>
            <a:ext cx="4800600" cy="13258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78407" y="1792224"/>
            <a:ext cx="329184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100" b="1">
                <a:solidFill>
                  <a:srgbClr val="006B70"/>
                </a:solidFill>
                <a:latin typeface="Aptos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3040" y="1645920"/>
            <a:ext cx="333756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1E232A"/>
                </a:solidFill>
                <a:latin typeface="Aptos"/>
              </a:rPr>
              <a:t>Long-horizon failure is a state-machine failure.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3040" y="2029968"/>
            <a:ext cx="3529584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1E232A"/>
                </a:solidFill>
                <a:latin typeface="Aptos"/>
              </a:rPr>
              <a:t>The robot must know whether to hold, advance, retry, or terminate.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236208" y="1463040"/>
            <a:ext cx="4800600" cy="13258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464808" y="1792224"/>
            <a:ext cx="329184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100" b="1">
                <a:solidFill>
                  <a:srgbClr val="D89C00"/>
                </a:solidFill>
                <a:latin typeface="Aptos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9440" y="1645920"/>
            <a:ext cx="333756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1E232A"/>
                </a:solidFill>
                <a:latin typeface="Aptos"/>
              </a:rPr>
              <a:t>Interfaces need physical semantics.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49440" y="2029968"/>
            <a:ext cx="3529584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1E232A"/>
                </a:solidFill>
                <a:latin typeface="Aptos"/>
              </a:rPr>
              <a:t>A useful subtask must be executable by the VLA and tractable under robot kinematics.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9808" y="3337560"/>
            <a:ext cx="4800600" cy="13258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978407" y="3666744"/>
            <a:ext cx="329184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100" b="1">
                <a:solidFill>
                  <a:srgbClr val="375F9B"/>
                </a:solidFill>
                <a:latin typeface="Aptos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63040" y="3520440"/>
            <a:ext cx="333756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1E232A"/>
                </a:solidFill>
                <a:latin typeface="Aptos"/>
              </a:rPr>
              <a:t>Data and deployment are part of the method.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3040" y="3904487"/>
            <a:ext cx="3529584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1E232A"/>
                </a:solidFill>
                <a:latin typeface="Aptos"/>
              </a:rPr>
              <a:t>Annotation, event-balanced training, and harness engineering all shape the same interface.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36208" y="3337560"/>
            <a:ext cx="4800600" cy="13258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E845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6464808" y="3666744"/>
            <a:ext cx="329184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100" b="1">
                <a:solidFill>
                  <a:srgbClr val="3E8456"/>
                </a:solidFill>
                <a:latin typeface="Aptos"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9440" y="3520440"/>
            <a:ext cx="3337560" cy="2011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50" b="1">
                <a:solidFill>
                  <a:srgbClr val="1E232A"/>
                </a:solidFill>
                <a:latin typeface="Aptos"/>
              </a:rPr>
              <a:t>Cortex is modular but not loosely coupled.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49440" y="3904487"/>
            <a:ext cx="3529584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1E232A"/>
                </a:solidFill>
                <a:latin typeface="Aptos"/>
              </a:rPr>
              <a:t>The modules are tied together through the standardized subtask-memory contract.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234440" y="5532120"/>
            <a:ext cx="9555480" cy="59436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1508760" y="5715000"/>
            <a:ext cx="822960" cy="1463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Final claim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31720" y="5596128"/>
            <a:ext cx="7269480" cy="2743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650" b="1">
                <a:solidFill>
                  <a:srgbClr val="1E232A"/>
                </a:solidFill>
                <a:latin typeface="Aptos"/>
              </a:rPr>
              <a:t>Cortex makes long-horizon manipulation more reliable by making progress explicit, executable, and continuously verified.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Primary sources used for the introduction and positioning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Short references are included here for a self-contained conference deck.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232" y="1417320"/>
            <a:ext cx="5349240" cy="42976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50" b="0">
                <a:solidFill>
                  <a:srgbClr val="1E232A"/>
                </a:solidFill>
                <a:latin typeface="Aptos"/>
              </a:rPr>
              <a:t>[1] Brohan et al. RT-2: Vision-Language-Action Models Transfer Web Knowledge to Robotic Control. arXiv 2023.
[2] Octo Model Team et al. Octo: An Open-Source Generalist Robot Policy. arXiv 2024.
[3] Kim et al. OpenVLA: An Open-Source Vision-Language-Action Model. arXiv 2024.
[4] Black et al. pi0: A Vision-Language-Action Flow Model for General Robot Control. arXiv 2024.
[5] Bjorck et al. GR00T N1: An Open Foundation Model for Generalist Humanoid Robots. arXiv 2025.
[6] Ahn et al. Do As I Can, Not As I Say: Grounding Language in Robotic Affordances. arXiv 2022.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17920" y="1417320"/>
            <a:ext cx="5349240" cy="42976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50" b="0">
                <a:solidFill>
                  <a:srgbClr val="1E232A"/>
                </a:solidFill>
                <a:latin typeface="Aptos"/>
              </a:rPr>
              <a:t>[7] Liang et al. Code as Policies: Language Model Programs for Embodied Control. ICRA 2023.
[8] Shi et al. MemoryVLA: Perceptual-Cognitive Memory in VLA Models for Robotic Manipulation. arXiv 2025.
[9] Liu et al. LIBERO: Benchmarking Knowledge Transfer for Lifelong Robot Learning. NeurIPS 2023.
[10] Chen et al. RoboTwin 2.0: Scalable Data Generator and Benchmark for Bimanual Manipulation. arXiv 2025.
[11] Chen et al. RMBench: Memory-dependent Robotic Manipulation Benchmark. arXiv 2026.
[12] Li et al. BEHAVIOR-1K: A Benchmark for Embodied AI with 1,000 Everyday Activities. CoRL 2023.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51560" y="5824728"/>
            <a:ext cx="996696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1298448" y="5916168"/>
            <a:ext cx="9326880" cy="1463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880" b="0">
                <a:solidFill>
                  <a:srgbClr val="5C6978"/>
                </a:solidFill>
                <a:latin typeface="Aptos"/>
              </a:rPr>
              <a:t>Cortex paper assets and reported numbers come from the local CoRL 2026 submission files in this workspace.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MOTIVATION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Long-horizon manipulation exposes a state-estimation problem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Short-horizon control can be reactive; multi-stage work requires explicit progress verification.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03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368" y="1417320"/>
            <a:ext cx="2926080" cy="38862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41832" y="1719072"/>
            <a:ext cx="155448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Reactive VLA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87552" y="2212848"/>
            <a:ext cx="2240280" cy="32918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2500" b="1">
                <a:solidFill>
                  <a:srgbClr val="1E232A"/>
                </a:solidFill>
                <a:latin typeface="Aptos"/>
              </a:rPr>
              <a:t>a_t = pi(o_t, I)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688" y="2907792"/>
            <a:ext cx="2212848" cy="56692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460" b="0">
                <a:solidFill>
                  <a:srgbClr val="1E232A"/>
                </a:solidFill>
                <a:latin typeface="Aptos"/>
              </a:rPr>
              <a:t>Current observation plus global instruction is sufficient for many local primitives.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8408" y="4315968"/>
            <a:ext cx="2103120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ctr">
              <a:lnSpc>
                <a:spcPct val="100000"/>
              </a:lnSpc>
            </a:pPr>
            <a:r>
              <a:rPr sz="1600" b="1">
                <a:solidFill>
                  <a:srgbClr val="BC4040"/>
                </a:solidFill>
                <a:latin typeface="Aptos"/>
              </a:rPr>
              <a:t>But the task phase is often latent.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23360" y="1554480"/>
            <a:ext cx="3246120" cy="123444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242816" y="1728216"/>
            <a:ext cx="1874519" cy="1828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80" b="1">
                <a:solidFill>
                  <a:srgbClr val="006B70"/>
                </a:solidFill>
                <a:latin typeface="Aptos"/>
              </a:rPr>
              <a:t>Phase ambiguity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42816" y="2066543"/>
            <a:ext cx="2670048" cy="34747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30" b="0">
                <a:solidFill>
                  <a:srgbClr val="1E232A"/>
                </a:solidFill>
                <a:latin typeface="Aptos"/>
              </a:rPr>
              <a:t>Similar images may correspond to different logical stages.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80960" y="1554480"/>
            <a:ext cx="3246120" cy="123444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7900416" y="1728216"/>
            <a:ext cx="1874519" cy="1828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80" b="1">
                <a:solidFill>
                  <a:srgbClr val="006B70"/>
                </a:solidFill>
                <a:latin typeface="Aptos"/>
              </a:rPr>
              <a:t>Repeated primitives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00416" y="2066543"/>
            <a:ext cx="2670048" cy="34747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30" b="0">
                <a:solidFill>
                  <a:srgbClr val="1E232A"/>
                </a:solidFill>
                <a:latin typeface="Aptos"/>
              </a:rPr>
              <a:t>Pick/place/pour/press recur with different objects and goals.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023360" y="3337560"/>
            <a:ext cx="3246120" cy="123444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4242816" y="3511296"/>
            <a:ext cx="1874519" cy="1828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80" b="1">
                <a:solidFill>
                  <a:srgbClr val="006B70"/>
                </a:solidFill>
                <a:latin typeface="Aptos"/>
              </a:rPr>
              <a:t>Compounding errors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42816" y="3849624"/>
            <a:ext cx="2670048" cy="34747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30" b="0">
                <a:solidFill>
                  <a:srgbClr val="1E232A"/>
                </a:solidFill>
                <a:latin typeface="Aptos"/>
              </a:rPr>
              <a:t>One premature transition corrupts downstream execution.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80960" y="3337560"/>
            <a:ext cx="3246120" cy="123444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7900416" y="3511296"/>
            <a:ext cx="1874519" cy="1828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80" b="1">
                <a:solidFill>
                  <a:srgbClr val="006B70"/>
                </a:solidFill>
                <a:latin typeface="Aptos"/>
              </a:rPr>
              <a:t>No success event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0416" y="3849624"/>
            <a:ext cx="2670048" cy="34747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30" b="0">
                <a:solidFill>
                  <a:srgbClr val="1E232A"/>
                </a:solidFill>
                <a:latin typeface="Aptos"/>
              </a:rPr>
              <a:t>Completion is not a native discrete variable in end-to-end control.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187952" y="5093208"/>
            <a:ext cx="6903720" cy="5029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4434840" y="5248656"/>
            <a:ext cx="105156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880" b="1">
                <a:solidFill>
                  <a:srgbClr val="5C6978"/>
                </a:solidFill>
                <a:latin typeface="Aptos"/>
              </a:rPr>
              <a:t>Example failure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6400" y="5138928"/>
            <a:ext cx="5266944" cy="2743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00" b="0">
                <a:solidFill>
                  <a:srgbClr val="1E232A"/>
                </a:solidFill>
                <a:latin typeface="Aptos"/>
              </a:rPr>
              <a:t>In beaker washing or chemistry workflows, 'holding the bottle', 'opened the cap', and 'ready to pour' can look locally similar but imply different actions.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bottleneck is not only motor control; it is persistent task-state estimation coupled to physical executability.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EXTERNAL 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Track 1: generalist VLA scaling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Modern VLA models turn robot control into multimodal sequence modeling, but long horizons remain difficult.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04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368" y="1353312"/>
            <a:ext cx="3182112" cy="129844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886968" y="1517904"/>
            <a:ext cx="146304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RT-2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6968" y="1856232"/>
            <a:ext cx="2679191" cy="40233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Co-finetunes web-scale VLMs and robot actions; transfers semantic knowledge into control.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6968" y="2377440"/>
            <a:ext cx="2679191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70" b="0">
                <a:solidFill>
                  <a:srgbClr val="5C6978"/>
                </a:solidFill>
                <a:latin typeface="Aptos"/>
              </a:rPr>
              <a:t>Google DeepMind, 2023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315968" y="1353312"/>
            <a:ext cx="3182112" cy="129844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544568" y="1517904"/>
            <a:ext cx="146304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Octo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44568" y="1856232"/>
            <a:ext cx="2679191" cy="40233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Open generalist policy trained across diverse robot datasets with a unified transformer interface.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44568" y="2377440"/>
            <a:ext cx="2679191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70" b="0">
                <a:solidFill>
                  <a:srgbClr val="5C6978"/>
                </a:solidFill>
                <a:latin typeface="Aptos"/>
              </a:rPr>
              <a:t>Octo team, 2024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73568" y="1353312"/>
            <a:ext cx="3182112" cy="129844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202168" y="1517904"/>
            <a:ext cx="146304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OpenVLA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02168" y="1856232"/>
            <a:ext cx="2679191" cy="40233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Open-source VLA model trained on large-scale robot demonstrations for language-conditioned control.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02168" y="2377440"/>
            <a:ext cx="2679191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70" b="0">
                <a:solidFill>
                  <a:srgbClr val="5C6978"/>
                </a:solidFill>
                <a:latin typeface="Aptos"/>
              </a:rPr>
              <a:t>Kim et al., 2024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58368" y="3182112"/>
            <a:ext cx="3456432" cy="129844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86968" y="3346704"/>
            <a:ext cx="146304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pi0 / pi0.5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6968" y="3685032"/>
            <a:ext cx="2953511" cy="40233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Flow-style action generation with strong open-world generalization and VLA execution performance.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6968" y="4206240"/>
            <a:ext cx="2953511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70" b="0">
                <a:solidFill>
                  <a:srgbClr val="5C6978"/>
                </a:solidFill>
                <a:latin typeface="Aptos"/>
              </a:rPr>
              <a:t>Physical Intelligence, 2024-25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15968" y="3182112"/>
            <a:ext cx="3456432" cy="129844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4544568" y="3346704"/>
            <a:ext cx="146304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GR00T N1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4568" y="3685032"/>
            <a:ext cx="2953511" cy="40233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1E232A"/>
                </a:solidFill>
                <a:latin typeface="Aptos"/>
              </a:rPr>
              <a:t>Foundation model direction for humanoid/generalist robot policies.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44568" y="4206240"/>
            <a:ext cx="2953511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70" b="0">
                <a:solidFill>
                  <a:srgbClr val="5C6978"/>
                </a:solidFill>
                <a:latin typeface="Aptos"/>
              </a:rPr>
              <a:t>NVIDIA, 2025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80560" y="4956048"/>
            <a:ext cx="6217920" cy="65836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4736592" y="5166360"/>
            <a:ext cx="914400" cy="14630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50" b="1">
                <a:solidFill>
                  <a:srgbClr val="006B70"/>
                </a:solidFill>
                <a:latin typeface="Aptos"/>
              </a:rPr>
              <a:t>Cortex view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0992" y="5047488"/>
            <a:ext cx="4736592" cy="31089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320" b="0">
                <a:solidFill>
                  <a:srgbClr val="1E232A"/>
                </a:solidFill>
                <a:latin typeface="Aptos"/>
              </a:rPr>
              <a:t>Scaling the executor helps, but the global instruction still lacks a reliable variable for 'which subtask is active now?'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6928" y="6510528"/>
            <a:ext cx="1088136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680" b="0">
                <a:solidFill>
                  <a:srgbClr val="5C6978"/>
                </a:solidFill>
                <a:latin typeface="Aptos"/>
              </a:rPr>
              <a:t>Primary sources: RT-2 (Brohan et al., 2023), Octo (Team et al., 2024), OpenVLA (Kim et al., 2024), pi0 (Black et al., 2024), GR00T N1 (Bjorck et al., 2025).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EXTERNAL 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Track 2: hierarchical and agentic planning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Skill-level planners decompose goals, but many are weakly grounded in the downstream executor's physical capabilities.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05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0080" y="1417320"/>
            <a:ext cx="3246120" cy="34290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32688" y="1709928"/>
            <a:ext cx="118872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006B70"/>
                </a:solidFill>
                <a:latin typeface="Aptos"/>
              </a:rPr>
              <a:t>SayCan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2688" y="2267712"/>
            <a:ext cx="2606040" cy="6400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0">
                <a:solidFill>
                  <a:srgbClr val="1E232A"/>
                </a:solidFill>
                <a:latin typeface="Aptos"/>
              </a:rPr>
              <a:t>Combines language-model scores with affordance values: 'do what is both likely and possible'.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688" y="3337560"/>
            <a:ext cx="2606040" cy="6583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60" b="0">
                <a:solidFill>
                  <a:srgbClr val="5C6978"/>
                </a:solidFill>
                <a:latin typeface="Aptos"/>
              </a:rPr>
              <a:t>Strength: explicit skill choice.
Limit: depends on predefined affordance functions and task-specific skill libraries.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34840" y="1417320"/>
            <a:ext cx="3246120" cy="34290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27448" y="1709928"/>
            <a:ext cx="201168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375F9B"/>
                </a:solidFill>
                <a:latin typeface="Aptos"/>
              </a:rPr>
              <a:t>Code as Policies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7448" y="2267712"/>
            <a:ext cx="2606040" cy="6400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0">
                <a:solidFill>
                  <a:srgbClr val="1E232A"/>
                </a:solidFill>
                <a:latin typeface="Aptos"/>
              </a:rPr>
              <a:t>Uses LLMs to synthesize robot policy code that calls perception and control APIs.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7448" y="3337560"/>
            <a:ext cx="2606040" cy="6583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60" b="0">
                <a:solidFill>
                  <a:srgbClr val="5C6978"/>
                </a:solidFill>
                <a:latin typeface="Aptos"/>
              </a:rPr>
              <a:t>Strength: compositional reasoning.
Limit: brittle when the language plan is not tightly aligned with learned VLA behavior.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29600" y="1417320"/>
            <a:ext cx="3246120" cy="34290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522208" y="1709928"/>
            <a:ext cx="196596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800" b="1">
                <a:solidFill>
                  <a:srgbClr val="D89C00"/>
                </a:solidFill>
                <a:latin typeface="Aptos"/>
              </a:rPr>
              <a:t>Recent dual systems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22208" y="2267712"/>
            <a:ext cx="2606040" cy="64008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0">
                <a:solidFill>
                  <a:srgbClr val="1E232A"/>
                </a:solidFill>
                <a:latin typeface="Aptos"/>
              </a:rPr>
              <a:t>Slow planner + fast executor architectures appear across manipulation and navigation.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2208" y="3337560"/>
            <a:ext cx="2606040" cy="6583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60" b="0">
                <a:solidFill>
                  <a:srgbClr val="5C6978"/>
                </a:solidFill>
                <a:latin typeface="Aptos"/>
              </a:rPr>
              <a:t>Strength: separates reasoning and control.
Limit: the interface is often either too free-form or too latent to verify.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Cortex inherits the hierarchy, but makes the interface itself an object of data construction, training, and deployment control.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6928" y="6510528"/>
            <a:ext cx="1088136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680" b="0">
                <a:solidFill>
                  <a:srgbClr val="5C6978"/>
                </a:solidFill>
                <a:latin typeface="Aptos"/>
              </a:rPr>
              <a:t>Primary sources: SayCan / Do As I Can, Not As I Say (Ahn et al., 2022); Code as Policies (Liang et al., 2023).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EXTERNAL CONTEXT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Track 3: memory and long-horizon 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Memory helps, but passive history storage does not automatically become actionable task state.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06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58368" y="1325880"/>
            <a:ext cx="3246120" cy="27889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14400" y="1600200"/>
            <a:ext cx="182880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Memory-augmented VLA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2084831"/>
            <a:ext cx="2606040" cy="7772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Visual buffers and short-term memory reduce some local repetition, but context windows and raw tokens are not a structured progress variable.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328416"/>
            <a:ext cx="26060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5C6978"/>
                </a:solidFill>
                <a:latin typeface="Aptos"/>
              </a:rPr>
              <a:t>Representative direction: MemoryVLA and related embodied memory systems.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62272" y="1325880"/>
            <a:ext cx="3246120" cy="27889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718304" y="1600200"/>
            <a:ext cx="137160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375F9B"/>
                </a:solidFill>
                <a:latin typeface="Aptos"/>
              </a:rPr>
              <a:t>Benchmarks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18304" y="2084831"/>
            <a:ext cx="2606040" cy="7772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LIBERO tests knowledge transfer and long tasks; RoboTwin stresses bimanual manipulation; RMBench targets memory-dependent tasks.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18304" y="3328416"/>
            <a:ext cx="26060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5C6978"/>
                </a:solidFill>
                <a:latin typeface="Aptos"/>
              </a:rPr>
              <a:t>These benchmarks reveal errors that are invisible in isolated primitive evaluation.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266175" y="1325880"/>
            <a:ext cx="2944368" cy="278892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522208" y="1600200"/>
            <a:ext cx="178308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D89C00"/>
                </a:solidFill>
                <a:latin typeface="Aptos"/>
              </a:rPr>
              <a:t>Cortex distinction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22208" y="2084831"/>
            <a:ext cx="2331720" cy="6583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0">
                <a:solidFill>
                  <a:srgbClr val="1E232A"/>
                </a:solidFill>
                <a:latin typeface="Aptos"/>
              </a:rPr>
              <a:t>Memory is compressed into subtask-level milestones and updated only at verified transition events.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2208" y="3328416"/>
            <a:ext cx="233172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80" b="0">
                <a:solidFill>
                  <a:srgbClr val="5C6978"/>
                </a:solidFill>
                <a:latin typeface="Aptos"/>
              </a:rPr>
              <a:t>The planner is not asleep during execution; it continuously verifies progress.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relevant memory is not 'more frames'; it is a physically grounded, updateable state abstraction.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6928" y="6510528"/>
            <a:ext cx="1088136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680" b="0">
                <a:solidFill>
                  <a:srgbClr val="5C6978"/>
                </a:solidFill>
                <a:latin typeface="Aptos"/>
              </a:rPr>
              <a:t>Primary sources: MemoryVLA (Shi et al., 2025); LIBERO (Liu et al., 2023); RoboTwin 2.0 (Chen et al., 2025); RMBench (Chen et al., 2026).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POSITIONING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The missing link: bidirectional alignment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A high-level planner must respect low-level capability, and the executor must receive stable, phase-correct commands.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07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3232" y="1417320"/>
            <a:ext cx="3063240" cy="36118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960120" y="1719072"/>
            <a:ext cx="182880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006B70"/>
                </a:solidFill>
                <a:latin typeface="Aptos"/>
              </a:rPr>
              <a:t>Top-down alignment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0120" y="2267712"/>
            <a:ext cx="233172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0">
                <a:solidFill>
                  <a:srgbClr val="1E232A"/>
                </a:solidFill>
                <a:latin typeface="Aptos"/>
              </a:rPr>
              <a:t>System-2 should output subtasks that System-1 can actually execute.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0120" y="3310128"/>
            <a:ext cx="2331720" cy="6583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5C6978"/>
                </a:solidFill>
                <a:latin typeface="Aptos"/>
              </a:rPr>
              <a:t>Requires: canonical skills, templates, object attributes, reachability-aware routing.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553712" y="1417320"/>
            <a:ext cx="3063240" cy="36118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4800600" y="1719072"/>
            <a:ext cx="192024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D89C00"/>
                </a:solidFill>
                <a:latin typeface="Aptos"/>
              </a:rPr>
              <a:t>Bottom-up alignment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0600" y="2267712"/>
            <a:ext cx="233172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0">
                <a:solidFill>
                  <a:srgbClr val="1E232A"/>
                </a:solidFill>
                <a:latin typeface="Aptos"/>
              </a:rPr>
              <a:t>System-2 should update memory only when execution evidence supports it.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0600" y="3310128"/>
            <a:ext cx="2331720" cy="6583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5C6978"/>
                </a:solidFill>
                <a:latin typeface="Aptos"/>
              </a:rPr>
              <a:t>Requires: transition supervision, semantic patience, asynchronous progress verification.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394192" y="1417320"/>
            <a:ext cx="3063240" cy="36118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641080" y="1719072"/>
            <a:ext cx="1828800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700" b="1">
                <a:solidFill>
                  <a:srgbClr val="375F9B"/>
                </a:solidFill>
                <a:latin typeface="Aptos"/>
              </a:rPr>
              <a:t>Interface contract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41080" y="2267712"/>
            <a:ext cx="2331720" cy="658368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500" b="0">
                <a:solidFill>
                  <a:srgbClr val="1E232A"/>
                </a:solidFill>
                <a:latin typeface="Aptos"/>
              </a:rPr>
              <a:t>The subtask is not a prompt trick; it is a shared representation across data, training, and deployment.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41080" y="3456432"/>
            <a:ext cx="2331720" cy="25603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80" b="0">
                <a:solidFill>
                  <a:srgbClr val="5C6978"/>
                </a:solidFill>
                <a:latin typeface="Aptos"/>
              </a:rPr>
              <a:t>This is Cortex's central design object.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Cortex reframes long-horizon manipulation as interface alignment, not only as policy scaling.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CONTRIBUTIONS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Cortex in one slide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The framework couples a cognitive orchestrator with a reactive executor through a standardized, executable subtask interface.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08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6928" y="1234440"/>
            <a:ext cx="5715000" cy="388620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eas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1658302"/>
            <a:ext cx="5715000" cy="30384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601968" y="1261872"/>
            <a:ext cx="4498848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821424" y="1426463"/>
            <a:ext cx="22860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1">
                <a:solidFill>
                  <a:srgbClr val="006B70"/>
                </a:solidFill>
                <a:latin typeface="Apto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50608" y="1371600"/>
            <a:ext cx="2377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70" b="1">
                <a:solidFill>
                  <a:srgbClr val="1E232A"/>
                </a:solidFill>
                <a:latin typeface="Aptos"/>
              </a:rPr>
              <a:t>Bidirectionally aligned interface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0608" y="1591055"/>
            <a:ext cx="3456432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60" b="0">
                <a:solidFill>
                  <a:srgbClr val="1E232A"/>
                </a:solidFill>
                <a:latin typeface="Aptos"/>
              </a:rPr>
              <a:t>Subtasks s_t plus semantic memory M^(t) bridge high-level planning and continuous control.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01968" y="2212848"/>
            <a:ext cx="4498848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6821424" y="2377440"/>
            <a:ext cx="22860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1">
                <a:solidFill>
                  <a:srgbClr val="006B70"/>
                </a:solidFill>
                <a:latin typeface="Aptos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50608" y="2322576"/>
            <a:ext cx="2377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70" b="1">
                <a:solidFill>
                  <a:srgbClr val="1E232A"/>
                </a:solidFill>
                <a:latin typeface="Aptos"/>
              </a:rPr>
              <a:t>Scalable metadata construction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50608" y="2542032"/>
            <a:ext cx="3456432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60" b="0">
                <a:solidFill>
                  <a:srgbClr val="1E232A"/>
                </a:solidFill>
                <a:latin typeface="Aptos"/>
              </a:rPr>
              <a:t>4k+ hours of annotated open-source/real videos plus 30h simulation generation.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601968" y="3163824"/>
            <a:ext cx="4498848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6821424" y="3328416"/>
            <a:ext cx="22860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1">
                <a:solidFill>
                  <a:srgbClr val="006B70"/>
                </a:solidFill>
                <a:latin typeface="Aptos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50608" y="3273552"/>
            <a:ext cx="2377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70" b="1">
                <a:solidFill>
                  <a:srgbClr val="1E232A"/>
                </a:solidFill>
                <a:latin typeface="Aptos"/>
              </a:rPr>
              <a:t>Event-balanced training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50608" y="3493008"/>
            <a:ext cx="3456432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60" b="0">
                <a:solidFill>
                  <a:srgbClr val="1E232A"/>
                </a:solidFill>
                <a:latin typeface="Aptos"/>
              </a:rPr>
              <a:t>The VLM learns both semantic patience and boundary-triggered memory update.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601968" y="4114800"/>
            <a:ext cx="4498848" cy="71323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821424" y="4279392"/>
            <a:ext cx="22860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400" b="1">
                <a:solidFill>
                  <a:srgbClr val="006B70"/>
                </a:solidFill>
                <a:latin typeface="Aptos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50608" y="4224528"/>
            <a:ext cx="23774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70" b="1">
                <a:solidFill>
                  <a:srgbClr val="1E232A"/>
                </a:solidFill>
                <a:latin typeface="Aptos"/>
              </a:rPr>
              <a:t>Asynchronous deployment harness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50608" y="4443984"/>
            <a:ext cx="3456432" cy="21945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60" b="0">
                <a:solidFill>
                  <a:srgbClr val="1E232A"/>
                </a:solidFill>
                <a:latin typeface="Aptos"/>
              </a:rPr>
              <a:t>Skill constraints, command matching, command holding, and timeout recovery stabilize real robots.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6" name="TextBox 25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The contribution is the co-design of representation, data, training, and online control.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920" y="201168"/>
            <a:ext cx="2560320" cy="22860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900" b="1">
                <a:solidFill>
                  <a:srgbClr val="006B70"/>
                </a:solidFill>
                <a:latin typeface="Aptos"/>
              </a:rPr>
              <a:t>ARCHITECTURE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5488" y="429768"/>
            <a:ext cx="8869680" cy="50292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2600" b="1">
                <a:solidFill>
                  <a:srgbClr val="1E232A"/>
                </a:solidFill>
                <a:latin typeface="Microsoft YaHei"/>
              </a:rPr>
              <a:t>Framework 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2920" y="932688"/>
            <a:ext cx="9692640" cy="32004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250" b="0">
                <a:solidFill>
                  <a:srgbClr val="5C6978"/>
                </a:solidFill>
                <a:latin typeface="Microsoft YaHei"/>
              </a:rPr>
              <a:t>System-2 plans and verifies; System-1 executes; the harness keeps the two loops synchronized.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09728" cy="6858000"/>
          </a:xfrm>
          <a:prstGeom prst="rect">
            <a:avLst/>
          </a:prstGeom>
          <a:solidFill>
            <a:srgbClr val="006B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11384280" y="219456"/>
            <a:ext cx="320040" cy="164592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r">
              <a:lnSpc>
                <a:spcPct val="100000"/>
              </a:lnSpc>
            </a:pPr>
            <a:r>
              <a:rPr sz="800" b="0">
                <a:solidFill>
                  <a:srgbClr val="5C6978"/>
                </a:solidFill>
                <a:latin typeface="Aptos"/>
              </a:rPr>
              <a:t>09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94360" y="1207008"/>
            <a:ext cx="10972800" cy="4526280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73" y="1207008"/>
            <a:ext cx="10509173" cy="452628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04672" y="5358384"/>
            <a:ext cx="3246120" cy="56692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006B7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987552" y="5504688"/>
            <a:ext cx="411480" cy="1371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1">
                <a:solidFill>
                  <a:srgbClr val="006B70"/>
                </a:solidFill>
                <a:latin typeface="Aptos"/>
              </a:rPr>
              <a:t>VLM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17320" y="5431536"/>
            <a:ext cx="2395728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Aptos"/>
              </a:rPr>
              <a:t>instruction + observation + memory -&gt; current subtask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80560" y="5358384"/>
            <a:ext cx="3246120" cy="56692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89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663440" y="5504688"/>
            <a:ext cx="411480" cy="1371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1">
                <a:solidFill>
                  <a:srgbClr val="D89C00"/>
                </a:solidFill>
                <a:latin typeface="Aptos"/>
              </a:rPr>
              <a:t>VLA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2352" y="5431536"/>
            <a:ext cx="23774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Aptos"/>
              </a:rPr>
              <a:t>observation + executable subtask -&gt; motor actions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8156448" y="5358384"/>
            <a:ext cx="2926080" cy="566928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375F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8339327" y="5504688"/>
            <a:ext cx="694944" cy="137160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000" b="1">
                <a:solidFill>
                  <a:srgbClr val="375F9B"/>
                </a:solidFill>
                <a:latin typeface="Aptos"/>
              </a:rPr>
              <a:t>Harness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052560" y="5431536"/>
            <a:ext cx="1664208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Aptos"/>
              </a:rPr>
              <a:t>skill mapping, holding, timeout recovery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2920" y="6245352"/>
            <a:ext cx="11155680" cy="347472"/>
          </a:xfrm>
          <a:prstGeom prst="roundRect">
            <a:avLst/>
          </a:prstGeom>
          <a:solidFill>
            <a:srgbClr val="FFFFFF"/>
          </a:solidFill>
          <a:ln w="10160">
            <a:solidFill>
              <a:srgbClr val="D7DDE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704088" y="6336792"/>
            <a:ext cx="1005840" cy="128016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750" b="1">
                <a:solidFill>
                  <a:srgbClr val="006B70"/>
                </a:solidFill>
                <a:latin typeface="Aptos"/>
              </a:rPr>
              <a:t>Key message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7632" y="6281928"/>
            <a:ext cx="9692640" cy="237744"/>
          </a:xfrm>
          <a:prstGeom prst="rect">
            <a:avLst/>
          </a:prstGeom>
          <a:noFill/>
        </p:spPr>
        <p:txBody>
          <a:bodyPr wrap="square" lIns="45720" rIns="45720">
            <a:noAutofit/>
          </a:bodyPr>
          <a:lstStyle/>
          <a:p>
            <a:pPr algn="l">
              <a:lnSpc>
                <a:spcPct val="100000"/>
              </a:lnSpc>
            </a:pPr>
            <a:r>
              <a:rPr sz="1150" b="0">
                <a:solidFill>
                  <a:srgbClr val="1E232A"/>
                </a:solidFill>
                <a:latin typeface="Microsoft YaHei"/>
              </a:rPr>
              <a:t>Cortex is a dual-system loop with an explicitly engineered information boundary.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3198</Words>
  <Application>Microsoft Office PowerPoint</Application>
  <PresentationFormat>宽屏</PresentationFormat>
  <Paragraphs>434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Microsoft YaHei</vt:lpstr>
      <vt:lpstr>Aptos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嘉淇 彭</cp:lastModifiedBy>
  <cp:revision>1</cp:revision>
  <dcterms:created xsi:type="dcterms:W3CDTF">2013-01-27T09:14:16Z</dcterms:created>
  <dcterms:modified xsi:type="dcterms:W3CDTF">2026-06-14T16:37:35Z</dcterms:modified>
  <cp:category/>
</cp:coreProperties>
</file>